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sldIdLst>
    <p:sldId id="256" r:id="rId2"/>
    <p:sldId id="265" r:id="rId3"/>
    <p:sldId id="257" r:id="rId4"/>
    <p:sldId id="277" r:id="rId5"/>
    <p:sldId id="264" r:id="rId6"/>
    <p:sldId id="258" r:id="rId7"/>
    <p:sldId id="262" r:id="rId8"/>
    <p:sldId id="281" r:id="rId9"/>
    <p:sldId id="282" r:id="rId10"/>
    <p:sldId id="284" r:id="rId11"/>
    <p:sldId id="271" r:id="rId12"/>
    <p:sldId id="272" r:id="rId13"/>
    <p:sldId id="261" r:id="rId14"/>
    <p:sldId id="278" r:id="rId15"/>
    <p:sldId id="279" r:id="rId16"/>
    <p:sldId id="280" r:id="rId17"/>
    <p:sldId id="285" r:id="rId18"/>
    <p:sldId id="268" r:id="rId19"/>
    <p:sldId id="263" r:id="rId20"/>
    <p:sldId id="259" r:id="rId21"/>
    <p:sldId id="260" r:id="rId22"/>
    <p:sldId id="273" r:id="rId23"/>
    <p:sldId id="274" r:id="rId24"/>
    <p:sldId id="276" r:id="rId25"/>
    <p:sldId id="266" r:id="rId26"/>
    <p:sldId id="275" r:id="rId27"/>
    <p:sldId id="269" r:id="rId28"/>
    <p:sldId id="270" r:id="rId29"/>
    <p:sldId id="283"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0" d="100"/>
          <a:sy n="80" d="100"/>
        </p:scale>
        <p:origin x="-192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78F830-685E-0642-BF7E-0B0A222D00EE}" type="datetimeFigureOut">
              <a:rPr lang="en-US" smtClean="0"/>
              <a:t>25/01/2018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3E8BA0-F0F1-3744-9C34-28F65645398E}" type="slidenum">
              <a:rPr lang="en-US" smtClean="0"/>
              <a:t>‹#›</a:t>
            </a:fld>
            <a:endParaRPr lang="en-US"/>
          </a:p>
        </p:txBody>
      </p:sp>
    </p:spTree>
    <p:extLst>
      <p:ext uri="{BB962C8B-B14F-4D97-AF65-F5344CB8AC3E}">
        <p14:creationId xmlns:p14="http://schemas.microsoft.com/office/powerpoint/2010/main" val="38624030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personality type is better</a:t>
            </a:r>
          </a:p>
          <a:p>
            <a:r>
              <a:rPr lang="en-US" dirty="0" smtClean="0"/>
              <a:t>Considered stable by 21 years old</a:t>
            </a:r>
          </a:p>
          <a:p>
            <a:r>
              <a:rPr lang="en-US" dirty="0" smtClean="0"/>
              <a:t>Common in business and recruitment</a:t>
            </a:r>
          </a:p>
          <a:p>
            <a:r>
              <a:rPr lang="en-US" dirty="0" smtClean="0"/>
              <a:t>Also used in sport</a:t>
            </a:r>
            <a:endParaRPr lang="en-US" dirty="0"/>
          </a:p>
        </p:txBody>
      </p:sp>
      <p:sp>
        <p:nvSpPr>
          <p:cNvPr id="4" name="Slide Number Placeholder 3"/>
          <p:cNvSpPr>
            <a:spLocks noGrp="1"/>
          </p:cNvSpPr>
          <p:nvPr>
            <p:ph type="sldNum" sz="quarter" idx="10"/>
          </p:nvPr>
        </p:nvSpPr>
        <p:spPr/>
        <p:txBody>
          <a:bodyPr/>
          <a:lstStyle/>
          <a:p>
            <a:fld id="{DD3E8BA0-F0F1-3744-9C34-28F65645398E}" type="slidenum">
              <a:rPr lang="en-US" smtClean="0"/>
              <a:t>14</a:t>
            </a:fld>
            <a:endParaRPr lang="en-US"/>
          </a:p>
        </p:txBody>
      </p:sp>
    </p:spTree>
    <p:extLst>
      <p:ext uri="{BB962C8B-B14F-4D97-AF65-F5344CB8AC3E}">
        <p14:creationId xmlns:p14="http://schemas.microsoft.com/office/powerpoint/2010/main" val="876262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AA296C5-8060-4DC6-9F47-C77314324D5E}" type="slidenum">
              <a:rPr lang="en-GB" smtClean="0"/>
              <a:pPr/>
              <a:t>18</a:t>
            </a:fld>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GB"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GB"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January 25,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January 25,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January 25,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January 25,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GB"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January 25,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January 25,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GB"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GB"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GB"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January 25, 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January 25, 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January 25, 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GB" smtClean="0"/>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January 25, 2018</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GB"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GB"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January 25,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GB"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62B1B13E-D5AF-485E-81A1-82A140076526}" type="datetime4">
              <a:rPr lang="en-US" smtClean="0"/>
              <a:pPr/>
              <a:t>January 25, 2018</a:t>
            </a:fld>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smtClean="0"/>
              <a:t>Learning Styles in Coaching</a:t>
            </a:r>
            <a:endParaRPr lang="en-US" sz="2800" dirty="0"/>
          </a:p>
        </p:txBody>
      </p:sp>
      <p:sp>
        <p:nvSpPr>
          <p:cNvPr id="3" name="Subtitle 2"/>
          <p:cNvSpPr>
            <a:spLocks noGrp="1"/>
          </p:cNvSpPr>
          <p:nvPr>
            <p:ph type="subTitle" idx="1"/>
          </p:nvPr>
        </p:nvSpPr>
        <p:spPr/>
        <p:txBody>
          <a:bodyPr/>
          <a:lstStyle/>
          <a:p>
            <a:r>
              <a:rPr lang="en-US" dirty="0" smtClean="0"/>
              <a:t>VARK used as an example</a:t>
            </a:r>
            <a:endParaRPr lang="en-US" dirty="0"/>
          </a:p>
        </p:txBody>
      </p:sp>
    </p:spTree>
    <p:extLst>
      <p:ext uri="{BB962C8B-B14F-4D97-AF65-F5344CB8AC3E}">
        <p14:creationId xmlns:p14="http://schemas.microsoft.com/office/powerpoint/2010/main" val="36984425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Results- 4.10.2010</a:t>
            </a:r>
            <a:endParaRPr lang="en-US" dirty="0"/>
          </a:p>
        </p:txBody>
      </p:sp>
      <p:sp>
        <p:nvSpPr>
          <p:cNvPr id="3" name="Content Placeholder 2"/>
          <p:cNvSpPr>
            <a:spLocks noGrp="1"/>
          </p:cNvSpPr>
          <p:nvPr>
            <p:ph idx="1"/>
          </p:nvPr>
        </p:nvSpPr>
        <p:spPr/>
        <p:txBody>
          <a:bodyPr/>
          <a:lstStyle/>
          <a:p>
            <a:r>
              <a:rPr lang="en-GB" dirty="0"/>
              <a:t>The VARK Questionnaire Results</a:t>
            </a:r>
          </a:p>
          <a:p>
            <a:r>
              <a:rPr lang="en-GB" dirty="0"/>
              <a:t>Your scores were:</a:t>
            </a:r>
          </a:p>
          <a:p>
            <a:pPr lvl="0"/>
            <a:r>
              <a:rPr lang="en-GB" dirty="0"/>
              <a:t>Visual: 5 </a:t>
            </a:r>
          </a:p>
          <a:p>
            <a:pPr lvl="0"/>
            <a:r>
              <a:rPr lang="en-GB" dirty="0"/>
              <a:t>Aural: 4 </a:t>
            </a:r>
          </a:p>
          <a:p>
            <a:pPr lvl="0"/>
            <a:r>
              <a:rPr lang="en-GB" dirty="0"/>
              <a:t>Read/Write: 3 </a:t>
            </a:r>
          </a:p>
          <a:p>
            <a:pPr lvl="0"/>
            <a:r>
              <a:rPr lang="en-GB" dirty="0" err="1"/>
              <a:t>Kinesthetic</a:t>
            </a:r>
            <a:r>
              <a:rPr lang="en-GB" dirty="0"/>
              <a:t>: 10 </a:t>
            </a:r>
          </a:p>
          <a:p>
            <a:endParaRPr lang="en-US" dirty="0" smtClean="0"/>
          </a:p>
          <a:p>
            <a:r>
              <a:rPr lang="en-US" smtClean="0"/>
              <a:t>Similar!</a:t>
            </a:r>
            <a:endParaRPr lang="en-US"/>
          </a:p>
        </p:txBody>
      </p:sp>
    </p:spTree>
    <p:extLst>
      <p:ext uri="{BB962C8B-B14F-4D97-AF65-F5344CB8AC3E}">
        <p14:creationId xmlns:p14="http://schemas.microsoft.com/office/powerpoint/2010/main" val="40533234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Course Symmetry </a:t>
            </a:r>
            <a:endParaRPr lang="en-US" dirty="0"/>
          </a:p>
        </p:txBody>
      </p:sp>
      <p:pic>
        <p:nvPicPr>
          <p:cNvPr id="4" name="Content Placeholder 3" descr="Screen shot 2017-12-23 at 20.31.09.png"/>
          <p:cNvPicPr>
            <a:picLocks noGrp="1" noChangeAspect="1"/>
          </p:cNvPicPr>
          <p:nvPr>
            <p:ph idx="1"/>
          </p:nvPr>
        </p:nvPicPr>
        <p:blipFill>
          <a:blip r:embed="rId2">
            <a:extLst>
              <a:ext uri="{28A0092B-C50C-407E-A947-70E740481C1C}">
                <a14:useLocalDpi xmlns:a14="http://schemas.microsoft.com/office/drawing/2010/main" val="0"/>
              </a:ext>
            </a:extLst>
          </a:blip>
          <a:srcRect t="18140" b="18140"/>
          <a:stretch>
            <a:fillRect/>
          </a:stretch>
        </p:blipFill>
        <p:spPr>
          <a:xfrm>
            <a:off x="822325" y="1100138"/>
            <a:ext cx="7521575" cy="3579812"/>
          </a:xfrm>
        </p:spPr>
      </p:pic>
    </p:spTree>
    <p:extLst>
      <p:ext uri="{BB962C8B-B14F-4D97-AF65-F5344CB8AC3E}">
        <p14:creationId xmlns:p14="http://schemas.microsoft.com/office/powerpoint/2010/main" val="25695265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tack Short Tack</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The phrase!</a:t>
            </a:r>
          </a:p>
          <a:p>
            <a:endParaRPr lang="en-US" dirty="0"/>
          </a:p>
          <a:p>
            <a:r>
              <a:rPr lang="en-US" dirty="0" smtClean="0"/>
              <a:t>The projection of the previous slide on a whiteboard	</a:t>
            </a:r>
          </a:p>
          <a:p>
            <a:r>
              <a:rPr lang="en-US" dirty="0"/>
              <a:t>	</a:t>
            </a:r>
            <a:r>
              <a:rPr lang="en-US" dirty="0" smtClean="0"/>
              <a:t>Wind down the board</a:t>
            </a:r>
          </a:p>
          <a:p>
            <a:r>
              <a:rPr lang="en-US" dirty="0"/>
              <a:t>	</a:t>
            </a:r>
            <a:r>
              <a:rPr lang="en-US" dirty="0" smtClean="0"/>
              <a:t>Draw starts or marks, left or right on the diagram to represent course asymmetry</a:t>
            </a:r>
          </a:p>
          <a:p>
            <a:r>
              <a:rPr lang="en-US" dirty="0"/>
              <a:t>	</a:t>
            </a:r>
            <a:r>
              <a:rPr lang="en-US" dirty="0" smtClean="0"/>
              <a:t>	Discuss/show reasons why this might be!</a:t>
            </a:r>
          </a:p>
          <a:p>
            <a:endParaRPr lang="en-US" dirty="0"/>
          </a:p>
          <a:p>
            <a:r>
              <a:rPr lang="en-US" dirty="0" smtClean="0"/>
              <a:t>Show how the long tack is approaching the mark, by cutting through the circles</a:t>
            </a:r>
          </a:p>
          <a:p>
            <a:r>
              <a:rPr lang="en-US" dirty="0" smtClean="0"/>
              <a:t>	Show how the desire to be on the long tack diminishes towards the point of equal time on both tacks- directly downwind of the mark</a:t>
            </a:r>
          </a:p>
          <a:p>
            <a:r>
              <a:rPr lang="en-US" dirty="0" smtClean="0"/>
              <a:t> </a:t>
            </a:r>
          </a:p>
          <a:p>
            <a:r>
              <a:rPr lang="en-US" dirty="0" smtClean="0"/>
              <a:t>Discuss/show priorities of long tack, lane and pressure</a:t>
            </a:r>
          </a:p>
          <a:p>
            <a:endParaRPr lang="en-US" dirty="0"/>
          </a:p>
          <a:p>
            <a:r>
              <a:rPr lang="en-US" dirty="0" smtClean="0"/>
              <a:t>Point out the exceptions to the rule</a:t>
            </a:r>
          </a:p>
          <a:p>
            <a:r>
              <a:rPr lang="en-US" dirty="0" smtClean="0"/>
              <a:t>	Persistent shift</a:t>
            </a:r>
          </a:p>
          <a:p>
            <a:r>
              <a:rPr lang="en-US" dirty="0"/>
              <a:t>	</a:t>
            </a:r>
            <a:r>
              <a:rPr lang="en-US" dirty="0" smtClean="0"/>
              <a:t>PRESSURE</a:t>
            </a:r>
          </a:p>
          <a:p>
            <a:endParaRPr lang="en-US" dirty="0"/>
          </a:p>
          <a:p>
            <a:r>
              <a:rPr lang="en-US" dirty="0" smtClean="0"/>
              <a:t>Any supporting visuals-Camera, video, </a:t>
            </a:r>
            <a:r>
              <a:rPr lang="en-US" dirty="0" err="1" smtClean="0"/>
              <a:t>gps</a:t>
            </a:r>
            <a:r>
              <a:rPr lang="en-US" dirty="0" smtClean="0"/>
              <a:t> (personal or at events)</a:t>
            </a:r>
          </a:p>
        </p:txBody>
      </p:sp>
    </p:spTree>
    <p:extLst>
      <p:ext uri="{BB962C8B-B14F-4D97-AF65-F5344CB8AC3E}">
        <p14:creationId xmlns:p14="http://schemas.microsoft.com/office/powerpoint/2010/main" val="306719709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Squads</a:t>
            </a:r>
            <a:endParaRPr lang="en-US" dirty="0"/>
          </a:p>
        </p:txBody>
      </p:sp>
      <p:sp>
        <p:nvSpPr>
          <p:cNvPr id="3" name="Content Placeholder 2"/>
          <p:cNvSpPr>
            <a:spLocks noGrp="1"/>
          </p:cNvSpPr>
          <p:nvPr>
            <p:ph idx="1"/>
          </p:nvPr>
        </p:nvSpPr>
        <p:spPr/>
        <p:txBody>
          <a:bodyPr>
            <a:normAutofit/>
          </a:bodyPr>
          <a:lstStyle/>
          <a:p>
            <a:r>
              <a:rPr lang="en-US" dirty="0" smtClean="0"/>
              <a:t>Without testing a group, we are already likely to have sailors with some of the 4 styles of learning</a:t>
            </a:r>
          </a:p>
          <a:p>
            <a:r>
              <a:rPr lang="en-US" dirty="0" smtClean="0"/>
              <a:t>Knowing this, we need to draw in as much of the 4 styles to our squad briefs and debriefs as possible</a:t>
            </a:r>
          </a:p>
          <a:p>
            <a:r>
              <a:rPr lang="en-US" dirty="0"/>
              <a:t>Penny, Andrea 2007 Pre Olympic </a:t>
            </a:r>
            <a:r>
              <a:rPr lang="en-US" dirty="0" smtClean="0"/>
              <a:t>example</a:t>
            </a:r>
          </a:p>
          <a:p>
            <a:r>
              <a:rPr lang="en-US" dirty="0" smtClean="0"/>
              <a:t>Working with one or two sailors, we can consider their learning styles and tailoring our coaching towards it</a:t>
            </a:r>
          </a:p>
          <a:p>
            <a:r>
              <a:rPr lang="en-US" dirty="0"/>
              <a:t>	</a:t>
            </a:r>
            <a:r>
              <a:rPr lang="en-US" dirty="0" smtClean="0"/>
              <a:t>This will require knowing the individuals and a long term experience of working with them and possibly short cutting this time with testing them with the VARK questionnaire</a:t>
            </a:r>
            <a:endParaRPr lang="en-US" dirty="0"/>
          </a:p>
        </p:txBody>
      </p:sp>
    </p:spTree>
    <p:extLst>
      <p:ext uri="{BB962C8B-B14F-4D97-AF65-F5344CB8AC3E}">
        <p14:creationId xmlns:p14="http://schemas.microsoft.com/office/powerpoint/2010/main" val="40336571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Character profiling Studies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Myers-Briggs Indicator (MB Type I) is an introspective self-report questionnaire with the purpose of indicating differing psychological preferences in how people perceive the world around them and make decisions.</a:t>
            </a:r>
          </a:p>
          <a:p>
            <a:r>
              <a:rPr lang="en-US" dirty="0" smtClean="0"/>
              <a:t>It takes the work of Jung’s psychological types understandable in peoples lives. </a:t>
            </a:r>
          </a:p>
          <a:p>
            <a:r>
              <a:rPr lang="en-US" dirty="0" smtClean="0"/>
              <a:t>The essence of the theory is much seemingly random variation in behavior is actually quite ordered and consistent, being due to basic differences in the way individuals prefer to use their perception and judgment.</a:t>
            </a:r>
          </a:p>
          <a:p>
            <a:r>
              <a:rPr lang="en-US" dirty="0" smtClean="0"/>
              <a:t>It defines 16 personality types, often shown in a type table. </a:t>
            </a:r>
          </a:p>
          <a:p>
            <a:r>
              <a:rPr lang="en-US" dirty="0" smtClean="0"/>
              <a:t>These 16 personalities are defined by </a:t>
            </a:r>
          </a:p>
          <a:p>
            <a:r>
              <a:rPr lang="en-US" dirty="0" smtClean="0"/>
              <a:t>	Where we focus our attention-Introvert or Extrovert</a:t>
            </a:r>
          </a:p>
          <a:p>
            <a:r>
              <a:rPr lang="en-US" dirty="0"/>
              <a:t>	</a:t>
            </a:r>
            <a:r>
              <a:rPr lang="en-US" dirty="0" smtClean="0"/>
              <a:t>The way we take in information-Sensing or Intuition</a:t>
            </a:r>
          </a:p>
          <a:p>
            <a:r>
              <a:rPr lang="en-US" dirty="0"/>
              <a:t>	</a:t>
            </a:r>
            <a:r>
              <a:rPr lang="en-US" dirty="0" smtClean="0"/>
              <a:t>How we make decisions-Thinking or Feeling</a:t>
            </a:r>
          </a:p>
          <a:p>
            <a:r>
              <a:rPr lang="en-US" dirty="0"/>
              <a:t>	</a:t>
            </a:r>
            <a:r>
              <a:rPr lang="en-US" dirty="0" smtClean="0"/>
              <a:t>How we deal with the world-Judging or Perceiving</a:t>
            </a:r>
          </a:p>
          <a:p>
            <a:endParaRPr lang="en-US" dirty="0"/>
          </a:p>
          <a:p>
            <a:endParaRPr lang="en-US" dirty="0" smtClean="0"/>
          </a:p>
          <a:p>
            <a:endParaRPr lang="en-US" dirty="0"/>
          </a:p>
        </p:txBody>
      </p:sp>
    </p:spTree>
    <p:extLst>
      <p:ext uri="{BB962C8B-B14F-4D97-AF65-F5344CB8AC3E}">
        <p14:creationId xmlns:p14="http://schemas.microsoft.com/office/powerpoint/2010/main" val="31125839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MBTI personality type table</a:t>
            </a:r>
            <a:endParaRPr lang="en-US" dirty="0"/>
          </a:p>
        </p:txBody>
      </p:sp>
      <p:pic>
        <p:nvPicPr>
          <p:cNvPr id="4" name="Content Placeholder 3" descr="Screen shot 2018-01-21 at 16.47.07.png"/>
          <p:cNvPicPr>
            <a:picLocks noGrp="1" noChangeAspect="1"/>
          </p:cNvPicPr>
          <p:nvPr>
            <p:ph idx="1"/>
          </p:nvPr>
        </p:nvPicPr>
        <p:blipFill>
          <a:blip r:embed="rId2">
            <a:extLst>
              <a:ext uri="{28A0092B-C50C-407E-A947-70E740481C1C}">
                <a14:useLocalDpi xmlns:a14="http://schemas.microsoft.com/office/drawing/2010/main" val="0"/>
              </a:ext>
            </a:extLst>
          </a:blip>
          <a:srcRect l="1970" r="1970"/>
          <a:stretch>
            <a:fillRect/>
          </a:stretch>
        </p:blipFill>
        <p:spPr/>
      </p:pic>
    </p:spTree>
    <p:extLst>
      <p:ext uri="{BB962C8B-B14F-4D97-AF65-F5344CB8AC3E}">
        <p14:creationId xmlns:p14="http://schemas.microsoft.com/office/powerpoint/2010/main" val="32302564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DISC-Shows how we behave</a:t>
            </a:r>
            <a:endParaRPr lang="en-US" dirty="0"/>
          </a:p>
        </p:txBody>
      </p:sp>
      <p:sp>
        <p:nvSpPr>
          <p:cNvPr id="3" name="Content Placeholder 2"/>
          <p:cNvSpPr>
            <a:spLocks noGrp="1"/>
          </p:cNvSpPr>
          <p:nvPr>
            <p:ph idx="1"/>
          </p:nvPr>
        </p:nvSpPr>
        <p:spPr/>
        <p:txBody>
          <a:bodyPr/>
          <a:lstStyle/>
          <a:p>
            <a:r>
              <a:rPr lang="en-US" dirty="0" smtClean="0"/>
              <a:t>Named after 4 quadrant model</a:t>
            </a:r>
          </a:p>
          <a:p>
            <a:r>
              <a:rPr lang="en-US" dirty="0"/>
              <a:t>	</a:t>
            </a:r>
            <a:r>
              <a:rPr lang="en-US" dirty="0" smtClean="0"/>
              <a:t>Dominance</a:t>
            </a:r>
          </a:p>
          <a:p>
            <a:r>
              <a:rPr lang="en-US" dirty="0"/>
              <a:t>	</a:t>
            </a:r>
            <a:r>
              <a:rPr lang="en-US" dirty="0" smtClean="0"/>
              <a:t>Influence</a:t>
            </a:r>
          </a:p>
          <a:p>
            <a:r>
              <a:rPr lang="en-US" dirty="0"/>
              <a:t>	</a:t>
            </a:r>
            <a:r>
              <a:rPr lang="en-US" dirty="0" smtClean="0"/>
              <a:t>Steadiness</a:t>
            </a:r>
          </a:p>
          <a:p>
            <a:r>
              <a:rPr lang="en-US" dirty="0"/>
              <a:t>	</a:t>
            </a:r>
            <a:r>
              <a:rPr lang="en-US" dirty="0" smtClean="0"/>
              <a:t>Conscientious</a:t>
            </a:r>
          </a:p>
          <a:p>
            <a:r>
              <a:rPr lang="en-US" dirty="0" smtClean="0"/>
              <a:t>Profiles tailored to sports and roles. Athlete DISC, Coach DISC and Manager DISC</a:t>
            </a:r>
          </a:p>
          <a:p>
            <a:endParaRPr lang="en-US" dirty="0" smtClean="0"/>
          </a:p>
          <a:p>
            <a:endParaRPr lang="en-US" dirty="0"/>
          </a:p>
        </p:txBody>
      </p:sp>
    </p:spTree>
    <p:extLst>
      <p:ext uri="{BB962C8B-B14F-4D97-AF65-F5344CB8AC3E}">
        <p14:creationId xmlns:p14="http://schemas.microsoft.com/office/powerpoint/2010/main" val="397815602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 Model</a:t>
            </a:r>
            <a:endParaRPr lang="en-US" dirty="0"/>
          </a:p>
        </p:txBody>
      </p:sp>
      <p:pic>
        <p:nvPicPr>
          <p:cNvPr id="4" name="Content Placeholder 3"/>
          <p:cNvPicPr>
            <a:picLocks noGrp="1" noChangeAspect="1"/>
          </p:cNvPicPr>
          <p:nvPr>
            <p:ph idx="1"/>
          </p:nvPr>
        </p:nvPicPr>
        <p:blipFill>
          <a:blip r:embed="rId2"/>
          <a:srcRect l="-12039" r="-12039"/>
          <a:stretch>
            <a:fillRect/>
          </a:stretch>
        </p:blipFill>
        <p:spPr/>
      </p:pic>
    </p:spTree>
    <p:extLst>
      <p:ext uri="{BB962C8B-B14F-4D97-AF65-F5344CB8AC3E}">
        <p14:creationId xmlns:p14="http://schemas.microsoft.com/office/powerpoint/2010/main" val="3841336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Ian Clingan\My Documents\My Pictures\Thur Radials\37.JPG"/>
          <p:cNvPicPr>
            <a:picLocks noChangeAspect="1" noChangeArrowheads="1"/>
          </p:cNvPicPr>
          <p:nvPr/>
        </p:nvPicPr>
        <p:blipFill>
          <a:blip r:embed="rId3"/>
          <a:srcRect/>
          <a:stretch>
            <a:fillRect/>
          </a:stretch>
        </p:blipFill>
        <p:spPr bwMode="auto">
          <a:xfrm>
            <a:off x="-2143172" y="-1714536"/>
            <a:ext cx="12508992" cy="9381744"/>
          </a:xfrm>
          <a:prstGeom prst="rect">
            <a:avLst/>
          </a:prstGeom>
          <a:noFill/>
        </p:spPr>
      </p:pic>
    </p:spTree>
    <p:extLst>
      <p:ext uri="{BB962C8B-B14F-4D97-AF65-F5344CB8AC3E}">
        <p14:creationId xmlns:p14="http://schemas.microsoft.com/office/powerpoint/2010/main" val="2368665562"/>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Oral! Easiest default feedback</a:t>
            </a:r>
            <a:endParaRPr lang="en-US" dirty="0"/>
          </a:p>
        </p:txBody>
      </p:sp>
      <p:pic>
        <p:nvPicPr>
          <p:cNvPr id="4" name="Content Placeholder 3" descr="C:\Documents and Settings\Ian Clingan\My Documents\My Pictures\Thur Radials\f.JPG"/>
          <p:cNvPicPr>
            <a:picLocks noGrp="1" noChangeAspect="1" noChangeArrowheads="1"/>
          </p:cNvPicPr>
          <p:nvPr>
            <p:ph idx="1"/>
          </p:nvPr>
        </p:nvPicPr>
        <p:blipFill>
          <a:blip r:embed="rId2" cstate="print"/>
          <a:srcRect t="18271" b="18271"/>
          <a:stretch>
            <a:fillRect/>
          </a:stretch>
        </p:blipFill>
        <p:spPr bwMode="auto">
          <a:prstGeom prst="rect">
            <a:avLst/>
          </a:prstGeom>
          <a:noFill/>
        </p:spPr>
      </p:pic>
    </p:spTree>
    <p:extLst>
      <p:ext uri="{BB962C8B-B14F-4D97-AF65-F5344CB8AC3E}">
        <p14:creationId xmlns:p14="http://schemas.microsoft.com/office/powerpoint/2010/main" val="41982935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 Boat, Café, hotel reception….</a:t>
            </a:r>
            <a:endParaRPr lang="en-US" dirty="0"/>
          </a:p>
        </p:txBody>
      </p:sp>
      <p:pic>
        <p:nvPicPr>
          <p:cNvPr id="4" name="Picture 2" descr="C:\Documents and Settings\Ian Clingan\My Documents\My Pictures\Thur Radials\e.JPG"/>
          <p:cNvPicPr>
            <a:picLocks noGrp="1" noChangeAspect="1" noChangeArrowheads="1"/>
          </p:cNvPicPr>
          <p:nvPr>
            <p:ph idx="1"/>
          </p:nvPr>
        </p:nvPicPr>
        <p:blipFill>
          <a:blip r:embed="rId2" cstate="print"/>
          <a:srcRect t="18271" b="18271"/>
          <a:stretch>
            <a:fillRect/>
          </a:stretch>
        </p:blipFill>
        <p:spPr bwMode="auto">
          <a:prstGeom prst="rect">
            <a:avLst/>
          </a:prstGeom>
          <a:noFill/>
        </p:spPr>
      </p:pic>
    </p:spTree>
    <p:extLst>
      <p:ext uri="{BB962C8B-B14F-4D97-AF65-F5344CB8AC3E}">
        <p14:creationId xmlns:p14="http://schemas.microsoft.com/office/powerpoint/2010/main" val="41715402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Sailing coaching Observations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Diagrams rule the debrief</a:t>
            </a:r>
          </a:p>
          <a:p>
            <a:r>
              <a:rPr lang="en-US" dirty="0"/>
              <a:t>	</a:t>
            </a:r>
            <a:r>
              <a:rPr lang="en-US" dirty="0" smtClean="0"/>
              <a:t>It is easier to represent gains and losses due to change in wind angle than pressure</a:t>
            </a:r>
          </a:p>
          <a:p>
            <a:r>
              <a:rPr lang="en-US" dirty="0"/>
              <a:t>	</a:t>
            </a:r>
            <a:r>
              <a:rPr lang="en-US" dirty="0" smtClean="0"/>
              <a:t>Pressure gains and losses are generally under coached at a younger age</a:t>
            </a:r>
          </a:p>
          <a:p>
            <a:endParaRPr lang="en-US" dirty="0"/>
          </a:p>
          <a:p>
            <a:r>
              <a:rPr lang="en-US" dirty="0" smtClean="0"/>
              <a:t>Too much oral input afloat and ashore, where we can use diagrams and the magnetic  boats to represent situations</a:t>
            </a:r>
          </a:p>
          <a:p>
            <a:endParaRPr lang="en-US" dirty="0" smtClean="0"/>
          </a:p>
          <a:p>
            <a:r>
              <a:rPr lang="en-US" dirty="0" smtClean="0"/>
              <a:t>Generally learning requires the session to be designed to show the outcome</a:t>
            </a:r>
          </a:p>
          <a:p>
            <a:r>
              <a:rPr lang="en-US" dirty="0"/>
              <a:t>	</a:t>
            </a:r>
            <a:r>
              <a:rPr lang="en-US" dirty="0" smtClean="0"/>
              <a:t>We need to experience it and debrief on to move forward</a:t>
            </a:r>
          </a:p>
          <a:p>
            <a:r>
              <a:rPr lang="en-US" dirty="0"/>
              <a:t>	</a:t>
            </a:r>
            <a:r>
              <a:rPr lang="en-US" dirty="0" smtClean="0"/>
              <a:t>(This still doesn’t lead to the correct automatic response!)</a:t>
            </a:r>
          </a:p>
          <a:p>
            <a:r>
              <a:rPr lang="en-US" dirty="0" smtClean="0"/>
              <a:t>BEN TACTICS AND STRATEGY TALK</a:t>
            </a:r>
          </a:p>
          <a:p>
            <a:endParaRPr lang="en-US" dirty="0" smtClean="0"/>
          </a:p>
          <a:p>
            <a:r>
              <a:rPr lang="en-US" dirty="0" smtClean="0"/>
              <a:t>Death by over video/hiding behind the video</a:t>
            </a:r>
          </a:p>
          <a:p>
            <a:r>
              <a:rPr lang="en-US" dirty="0"/>
              <a:t>	</a:t>
            </a:r>
            <a:r>
              <a:rPr lang="en-US" dirty="0" smtClean="0"/>
              <a:t>Preview, chose appropriate clips to represent the sessions objectives/theme and desired outcome</a:t>
            </a:r>
          </a:p>
          <a:p>
            <a:r>
              <a:rPr lang="en-US" dirty="0"/>
              <a:t>	</a:t>
            </a:r>
            <a:r>
              <a:rPr lang="en-US" dirty="0" smtClean="0"/>
              <a:t>Good and bad example</a:t>
            </a:r>
          </a:p>
          <a:p>
            <a:r>
              <a:rPr lang="en-US" dirty="0"/>
              <a:t>	</a:t>
            </a:r>
            <a:r>
              <a:rPr lang="en-US" dirty="0" smtClean="0"/>
              <a:t>Fair in amount of footage of each boat if possible</a:t>
            </a:r>
          </a:p>
          <a:p>
            <a:endParaRPr lang="en-US" dirty="0"/>
          </a:p>
        </p:txBody>
      </p:sp>
    </p:spTree>
    <p:extLst>
      <p:ext uri="{BB962C8B-B14F-4D97-AF65-F5344CB8AC3E}">
        <p14:creationId xmlns:p14="http://schemas.microsoft.com/office/powerpoint/2010/main" val="36708726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smtClean="0"/>
              <a:t>Ipad</a:t>
            </a:r>
            <a:r>
              <a:rPr lang="en-US" dirty="0" smtClean="0"/>
              <a:t> for instant playback</a:t>
            </a:r>
          </a:p>
          <a:p>
            <a:r>
              <a:rPr lang="en-US" dirty="0"/>
              <a:t>	</a:t>
            </a:r>
            <a:r>
              <a:rPr lang="en-US" dirty="0" err="1" smtClean="0"/>
              <a:t>Hudltechnique</a:t>
            </a:r>
            <a:r>
              <a:rPr lang="en-US" dirty="0" smtClean="0"/>
              <a:t>, formerly </a:t>
            </a:r>
            <a:r>
              <a:rPr lang="en-US" dirty="0" err="1" smtClean="0"/>
              <a:t>Ubersense</a:t>
            </a:r>
            <a:r>
              <a:rPr lang="en-US" dirty="0" smtClean="0"/>
              <a:t> </a:t>
            </a:r>
          </a:p>
          <a:p>
            <a:r>
              <a:rPr lang="en-US" dirty="0"/>
              <a:t>	</a:t>
            </a:r>
            <a:r>
              <a:rPr lang="en-US" dirty="0" smtClean="0"/>
              <a:t>(Mention </a:t>
            </a:r>
            <a:r>
              <a:rPr lang="en-US" dirty="0" err="1" smtClean="0"/>
              <a:t>Dartfish</a:t>
            </a:r>
            <a:r>
              <a:rPr lang="en-US" dirty="0" smtClean="0"/>
              <a:t> similarities and cost!)</a:t>
            </a:r>
          </a:p>
          <a:p>
            <a:endParaRPr lang="en-US" dirty="0" smtClean="0"/>
          </a:p>
          <a:p>
            <a:r>
              <a:rPr lang="en-US" dirty="0" smtClean="0"/>
              <a:t>Distinguishing between general sailing rules, class traits and types of boats can assist sailors as they develop to understand why they are being asked to do things differently</a:t>
            </a:r>
          </a:p>
          <a:p>
            <a:r>
              <a:rPr lang="en-US" dirty="0" smtClean="0"/>
              <a:t>REAL TIME AUDIO ON VIDEO OR VOICE RCORDER</a:t>
            </a:r>
            <a:endParaRPr lang="en-US" dirty="0"/>
          </a:p>
          <a:p>
            <a:endParaRPr lang="en-US" dirty="0" smtClean="0"/>
          </a:p>
          <a:p>
            <a:endParaRPr lang="en-US" dirty="0"/>
          </a:p>
        </p:txBody>
      </p:sp>
    </p:spTree>
    <p:extLst>
      <p:ext uri="{BB962C8B-B14F-4D97-AF65-F5344CB8AC3E}">
        <p14:creationId xmlns:p14="http://schemas.microsoft.com/office/powerpoint/2010/main" val="9856608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ipad</a:t>
            </a:r>
            <a:r>
              <a:rPr lang="en-US" dirty="0" smtClean="0"/>
              <a:t> afloat!</a:t>
            </a:r>
            <a:endParaRPr lang="en-US" dirty="0"/>
          </a:p>
        </p:txBody>
      </p:sp>
      <p:pic>
        <p:nvPicPr>
          <p:cNvPr id="4" name="Content Placeholder 3"/>
          <p:cNvPicPr>
            <a:picLocks noGrp="1" noChangeAspect="1"/>
          </p:cNvPicPr>
          <p:nvPr>
            <p:ph idx="1"/>
          </p:nvPr>
        </p:nvPicPr>
        <p:blipFill>
          <a:blip r:embed="rId2"/>
          <a:srcRect l="-28784" r="-28784"/>
          <a:stretch>
            <a:fillRect/>
          </a:stretch>
        </p:blipFill>
        <p:spPr/>
      </p:pic>
    </p:spTree>
    <p:extLst>
      <p:ext uri="{BB962C8B-B14F-4D97-AF65-F5344CB8AC3E}">
        <p14:creationId xmlns:p14="http://schemas.microsoft.com/office/powerpoint/2010/main" val="304416649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Hudltechnique</a:t>
            </a:r>
            <a:endParaRPr lang="en-US" dirty="0"/>
          </a:p>
        </p:txBody>
      </p:sp>
      <p:pic>
        <p:nvPicPr>
          <p:cNvPr id="4" name="Content Placeholder 3"/>
          <p:cNvPicPr>
            <a:picLocks noGrp="1" noChangeAspect="1"/>
          </p:cNvPicPr>
          <p:nvPr>
            <p:ph idx="1"/>
          </p:nvPr>
        </p:nvPicPr>
        <p:blipFill>
          <a:blip r:embed="rId2"/>
          <a:srcRect l="-28792" r="-28792"/>
          <a:stretch>
            <a:fillRect/>
          </a:stretch>
        </p:blipFill>
        <p:spPr>
          <a:xfrm>
            <a:off x="822325" y="1100138"/>
            <a:ext cx="7521575" cy="3579812"/>
          </a:xfrm>
        </p:spPr>
      </p:pic>
    </p:spTree>
    <p:extLst>
      <p:ext uri="{BB962C8B-B14F-4D97-AF65-F5344CB8AC3E}">
        <p14:creationId xmlns:p14="http://schemas.microsoft.com/office/powerpoint/2010/main" val="9164876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Remote, reminder</a:t>
            </a:r>
            <a:endParaRPr lang="en-US" dirty="0"/>
          </a:p>
        </p:txBody>
      </p:sp>
      <p:pic>
        <p:nvPicPr>
          <p:cNvPr id="6" name="Content Placeholder 5"/>
          <p:cNvPicPr>
            <a:picLocks noGrp="1" noChangeAspect="1"/>
          </p:cNvPicPr>
          <p:nvPr>
            <p:ph idx="1"/>
          </p:nvPr>
        </p:nvPicPr>
        <p:blipFill>
          <a:blip r:embed="rId2"/>
          <a:srcRect l="-28784" r="-28784"/>
          <a:stretch>
            <a:fillRect/>
          </a:stretch>
        </p:blipFill>
        <p:spPr/>
      </p:pic>
    </p:spTree>
    <p:extLst>
      <p:ext uri="{BB962C8B-B14F-4D97-AF65-F5344CB8AC3E}">
        <p14:creationId xmlns:p14="http://schemas.microsoft.com/office/powerpoint/2010/main" val="319618650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Remote Coaching</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Prior to training sessions we are reminding the sailors what we have been working on, where gains have been made and the THEME or OBJECTIVE of the coming session. Easily done with email groups, conference calls </a:t>
            </a:r>
          </a:p>
          <a:p>
            <a:r>
              <a:rPr lang="en-US" dirty="0"/>
              <a:t>	</a:t>
            </a:r>
            <a:r>
              <a:rPr lang="en-US" dirty="0" smtClean="0"/>
              <a:t>We can do this better, considering VARK</a:t>
            </a:r>
          </a:p>
          <a:p>
            <a:endParaRPr lang="en-US" dirty="0" smtClean="0"/>
          </a:p>
          <a:p>
            <a:r>
              <a:rPr lang="en-US" dirty="0" smtClean="0"/>
              <a:t>Feedback post training or event. Positive reinforcement, useful reflections can be made post training.</a:t>
            </a:r>
          </a:p>
          <a:p>
            <a:r>
              <a:rPr lang="en-US" dirty="0"/>
              <a:t>	</a:t>
            </a:r>
            <a:r>
              <a:rPr lang="en-US" dirty="0" smtClean="0"/>
              <a:t>Upload video</a:t>
            </a:r>
          </a:p>
          <a:p>
            <a:r>
              <a:rPr lang="en-US" dirty="0"/>
              <a:t>	</a:t>
            </a:r>
            <a:r>
              <a:rPr lang="en-US" dirty="0" err="1" smtClean="0"/>
              <a:t>Ubersense</a:t>
            </a:r>
            <a:r>
              <a:rPr lang="en-US" dirty="0" smtClean="0"/>
              <a:t> or similar</a:t>
            </a:r>
          </a:p>
          <a:p>
            <a:r>
              <a:rPr lang="en-US" dirty="0"/>
              <a:t>	</a:t>
            </a:r>
            <a:r>
              <a:rPr lang="en-US" dirty="0" smtClean="0"/>
              <a:t>	Trim video clips to a minimum. Comments or questions possible!</a:t>
            </a:r>
          </a:p>
          <a:p>
            <a:r>
              <a:rPr lang="en-US" dirty="0"/>
              <a:t>	</a:t>
            </a:r>
            <a:r>
              <a:rPr lang="en-US" dirty="0" smtClean="0"/>
              <a:t>File transferring applications like we transfer</a:t>
            </a:r>
          </a:p>
          <a:p>
            <a:r>
              <a:rPr lang="en-US" dirty="0"/>
              <a:t>	</a:t>
            </a:r>
            <a:r>
              <a:rPr lang="en-US" dirty="0" err="1" smtClean="0"/>
              <a:t>Dropbox</a:t>
            </a:r>
            <a:r>
              <a:rPr lang="en-US" dirty="0" smtClean="0"/>
              <a:t> or similar</a:t>
            </a:r>
          </a:p>
          <a:p>
            <a:endParaRPr lang="en-US" dirty="0" smtClean="0"/>
          </a:p>
          <a:p>
            <a:r>
              <a:rPr lang="en-US" dirty="0" smtClean="0"/>
              <a:t>GBR Remote coaching is part of all squad contracts. The time taken to do it has been considered and the deal reflects. Remote coaching becoming more widespread in federations</a:t>
            </a:r>
          </a:p>
        </p:txBody>
      </p:sp>
    </p:spTree>
    <p:extLst>
      <p:ext uri="{BB962C8B-B14F-4D97-AF65-F5344CB8AC3E}">
        <p14:creationId xmlns:p14="http://schemas.microsoft.com/office/powerpoint/2010/main" val="371744286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example-reminder!</a:t>
            </a:r>
            <a:endParaRPr lang="en-US" dirty="0"/>
          </a:p>
        </p:txBody>
      </p:sp>
      <p:pic>
        <p:nvPicPr>
          <p:cNvPr id="4" name="Content Placeholder 3"/>
          <p:cNvPicPr>
            <a:picLocks noGrp="1" noChangeAspect="1"/>
          </p:cNvPicPr>
          <p:nvPr>
            <p:ph idx="1"/>
          </p:nvPr>
        </p:nvPicPr>
        <p:blipFill>
          <a:blip r:embed="rId2"/>
          <a:srcRect t="18271" b="18271"/>
          <a:stretch>
            <a:fillRect/>
          </a:stretch>
        </p:blipFill>
        <p:spPr/>
      </p:pic>
    </p:spTree>
    <p:extLst>
      <p:ext uri="{BB962C8B-B14F-4D97-AF65-F5344CB8AC3E}">
        <p14:creationId xmlns:p14="http://schemas.microsoft.com/office/powerpoint/2010/main" val="343971516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Different learning styles, similar potential</a:t>
            </a:r>
            <a:endParaRPr lang="en-US" sz="2400" dirty="0"/>
          </a:p>
        </p:txBody>
      </p:sp>
      <p:pic>
        <p:nvPicPr>
          <p:cNvPr id="5" name="Picture 2" descr="C:\Documents and Settings\Ian Clingan\My Documents\My Pictures\Thur Radials\28.JPG"/>
          <p:cNvPicPr>
            <a:picLocks noGrp="1" noChangeAspect="1" noChangeArrowheads="1"/>
          </p:cNvPicPr>
          <p:nvPr>
            <p:ph idx="1"/>
          </p:nvPr>
        </p:nvPicPr>
        <p:blipFill>
          <a:blip r:embed="rId2" cstate="print"/>
          <a:srcRect l="-28802" r="-28802"/>
          <a:stretch>
            <a:fillRect/>
          </a:stretch>
        </p:blipFill>
        <p:spPr bwMode="auto">
          <a:xfrm>
            <a:off x="822325" y="1100138"/>
            <a:ext cx="7521575" cy="3579812"/>
          </a:xfrm>
          <a:prstGeom prst="rect">
            <a:avLst/>
          </a:prstGeom>
          <a:noFill/>
        </p:spPr>
      </p:pic>
    </p:spTree>
    <p:extLst>
      <p:ext uri="{BB962C8B-B14F-4D97-AF65-F5344CB8AC3E}">
        <p14:creationId xmlns:p14="http://schemas.microsoft.com/office/powerpoint/2010/main" val="18017253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2" descr="C:\Documents and Settings\Ian Clingan\My Documents\My Pictures\Thur Radials\53.JPG"/>
          <p:cNvPicPr>
            <a:picLocks noGrp="1" noChangeAspect="1" noChangeArrowheads="1"/>
          </p:cNvPicPr>
          <p:nvPr>
            <p:ph idx="1"/>
          </p:nvPr>
        </p:nvPicPr>
        <p:blipFill>
          <a:blip r:embed="rId2" cstate="print"/>
          <a:srcRect t="18258" b="18258"/>
          <a:stretch>
            <a:fillRect/>
          </a:stretch>
        </p:blipFill>
        <p:spPr bwMode="auto">
          <a:prstGeom prst="rect">
            <a:avLst/>
          </a:prstGeom>
          <a:noFill/>
        </p:spPr>
      </p:pic>
    </p:spTree>
    <p:extLst>
      <p:ext uri="{BB962C8B-B14F-4D97-AF65-F5344CB8AC3E}">
        <p14:creationId xmlns:p14="http://schemas.microsoft.com/office/powerpoint/2010/main" val="61827305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Questions?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747462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Coaching</a:t>
            </a:r>
            <a:endParaRPr lang="en-US" dirty="0"/>
          </a:p>
        </p:txBody>
      </p:sp>
      <p:sp>
        <p:nvSpPr>
          <p:cNvPr id="3" name="Content Placeholder 2"/>
          <p:cNvSpPr>
            <a:spLocks noGrp="1"/>
          </p:cNvSpPr>
          <p:nvPr>
            <p:ph idx="1"/>
          </p:nvPr>
        </p:nvSpPr>
        <p:spPr/>
        <p:txBody>
          <a:bodyPr/>
          <a:lstStyle/>
          <a:p>
            <a:r>
              <a:rPr lang="en-US" dirty="0" smtClean="0"/>
              <a:t>Traditional learning in sailing came from books (I still advise good texts to sailors) and trial/error and asking</a:t>
            </a:r>
          </a:p>
          <a:p>
            <a:endParaRPr lang="en-US" dirty="0" smtClean="0"/>
          </a:p>
          <a:p>
            <a:r>
              <a:rPr lang="en-US" dirty="0" smtClean="0"/>
              <a:t>Coaching followed and was Oral in majority, with visual diagrams</a:t>
            </a:r>
          </a:p>
          <a:p>
            <a:endParaRPr lang="en-US" dirty="0"/>
          </a:p>
          <a:p>
            <a:r>
              <a:rPr lang="en-US" dirty="0" smtClean="0"/>
              <a:t>Relatively recently video became widespread</a:t>
            </a:r>
          </a:p>
          <a:p>
            <a:endParaRPr lang="en-US" dirty="0"/>
          </a:p>
          <a:p>
            <a:r>
              <a:rPr lang="en-US" dirty="0" smtClean="0"/>
              <a:t>Now we can GPS track, use drones, multiple videos, earpieces…….</a:t>
            </a:r>
          </a:p>
          <a:p>
            <a:endParaRPr lang="en-US" dirty="0"/>
          </a:p>
          <a:p>
            <a:r>
              <a:rPr lang="en-US" dirty="0" smtClean="0"/>
              <a:t>Still images are often forgotten!</a:t>
            </a:r>
          </a:p>
          <a:p>
            <a:endParaRPr lang="en-US" dirty="0"/>
          </a:p>
          <a:p>
            <a:endParaRPr lang="en-US" dirty="0"/>
          </a:p>
        </p:txBody>
      </p:sp>
    </p:spTree>
    <p:extLst>
      <p:ext uri="{BB962C8B-B14F-4D97-AF65-F5344CB8AC3E}">
        <p14:creationId xmlns:p14="http://schemas.microsoft.com/office/powerpoint/2010/main" val="15412083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28369" r="-28369"/>
          <a:stretch>
            <a:fillRect/>
          </a:stretch>
        </p:blipFill>
        <p:spPr/>
      </p:pic>
      <p:pic>
        <p:nvPicPr>
          <p:cNvPr id="5" name="Picture 4"/>
          <p:cNvPicPr>
            <a:picLocks noChangeAspect="1"/>
          </p:cNvPicPr>
          <p:nvPr/>
        </p:nvPicPr>
        <p:blipFill>
          <a:blip r:embed="rId2"/>
          <a:stretch>
            <a:fillRect/>
          </a:stretch>
        </p:blipFill>
        <p:spPr>
          <a:xfrm>
            <a:off x="0" y="12700"/>
            <a:ext cx="9144000" cy="6821898"/>
          </a:xfrm>
          <a:prstGeom prst="rect">
            <a:avLst/>
          </a:prstGeom>
        </p:spPr>
      </p:pic>
    </p:spTree>
    <p:extLst>
      <p:ext uri="{BB962C8B-B14F-4D97-AF65-F5344CB8AC3E}">
        <p14:creationId xmlns:p14="http://schemas.microsoft.com/office/powerpoint/2010/main" val="417642106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VARK</a:t>
            </a:r>
            <a:endParaRPr lang="en-US" dirty="0"/>
          </a:p>
        </p:txBody>
      </p:sp>
      <p:pic>
        <p:nvPicPr>
          <p:cNvPr id="4" name="Content Placeholder 3" descr="Screen shot 2017-12-23 at 19.18.47.png"/>
          <p:cNvPicPr>
            <a:picLocks noGrp="1" noChangeAspect="1"/>
          </p:cNvPicPr>
          <p:nvPr>
            <p:ph idx="1"/>
          </p:nvPr>
        </p:nvPicPr>
        <p:blipFill>
          <a:blip r:embed="rId2">
            <a:extLst>
              <a:ext uri="{28A0092B-C50C-407E-A947-70E740481C1C}">
                <a14:useLocalDpi xmlns:a14="http://schemas.microsoft.com/office/drawing/2010/main" val="0"/>
              </a:ext>
            </a:extLst>
          </a:blip>
          <a:srcRect l="-21015" r="-21015"/>
          <a:stretch>
            <a:fillRect/>
          </a:stretch>
        </p:blipFill>
        <p:spPr>
          <a:xfrm>
            <a:off x="822325" y="1100138"/>
            <a:ext cx="7521575" cy="3579812"/>
          </a:xfrm>
        </p:spPr>
      </p:pic>
    </p:spTree>
    <p:extLst>
      <p:ext uri="{BB962C8B-B14F-4D97-AF65-F5344CB8AC3E}">
        <p14:creationId xmlns:p14="http://schemas.microsoft.com/office/powerpoint/2010/main" val="384710625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VARK</a:t>
            </a:r>
            <a:endParaRPr lang="en-US" dirty="0"/>
          </a:p>
        </p:txBody>
      </p:sp>
      <p:sp>
        <p:nvSpPr>
          <p:cNvPr id="3" name="Content Placeholder 2"/>
          <p:cNvSpPr>
            <a:spLocks noGrp="1"/>
          </p:cNvSpPr>
          <p:nvPr>
            <p:ph idx="1"/>
          </p:nvPr>
        </p:nvSpPr>
        <p:spPr/>
        <p:txBody>
          <a:bodyPr/>
          <a:lstStyle/>
          <a:p>
            <a:r>
              <a:rPr lang="en-US" dirty="0" smtClean="0"/>
              <a:t>A guide to learning styles</a:t>
            </a:r>
          </a:p>
          <a:p>
            <a:r>
              <a:rPr lang="en-US" dirty="0" smtClean="0"/>
              <a:t>Not new in educational and sporting circles</a:t>
            </a:r>
          </a:p>
          <a:p>
            <a:r>
              <a:rPr lang="en-US" dirty="0" smtClean="0"/>
              <a:t>A simple online questionnaire to see which learning style or blend of styles an individual has</a:t>
            </a:r>
          </a:p>
          <a:p>
            <a:r>
              <a:rPr lang="en-US" dirty="0" smtClean="0"/>
              <a:t>Visual</a:t>
            </a:r>
          </a:p>
          <a:p>
            <a:r>
              <a:rPr lang="en-US" dirty="0" smtClean="0"/>
              <a:t>Aural. Auditory</a:t>
            </a:r>
          </a:p>
          <a:p>
            <a:r>
              <a:rPr lang="en-US" dirty="0" smtClean="0"/>
              <a:t>Read/write</a:t>
            </a:r>
          </a:p>
          <a:p>
            <a:r>
              <a:rPr lang="en-US" dirty="0" smtClean="0"/>
              <a:t>Kinesthetic</a:t>
            </a:r>
          </a:p>
          <a:p>
            <a:r>
              <a:rPr lang="en-US" dirty="0" smtClean="0"/>
              <a:t>Interesting to think about a coaches personal VARK position as they tend to deliver in their own learning style</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5509396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7-12-23 at 19.19.17.png"/>
          <p:cNvPicPr>
            <a:picLocks noGrp="1" noChangeAspect="1"/>
          </p:cNvPicPr>
          <p:nvPr>
            <p:ph idx="1"/>
          </p:nvPr>
        </p:nvPicPr>
        <p:blipFill>
          <a:blip r:embed="rId2">
            <a:extLst>
              <a:ext uri="{28A0092B-C50C-407E-A947-70E740481C1C}">
                <a14:useLocalDpi xmlns:a14="http://schemas.microsoft.com/office/drawing/2010/main" val="0"/>
              </a:ext>
            </a:extLst>
          </a:blip>
          <a:srcRect l="-28262" r="-28262"/>
          <a:stretch>
            <a:fillRect/>
          </a:stretch>
        </p:blipFill>
        <p:spPr/>
      </p:pic>
    </p:spTree>
    <p:extLst>
      <p:ext uri="{BB962C8B-B14F-4D97-AF65-F5344CB8AC3E}">
        <p14:creationId xmlns:p14="http://schemas.microsoft.com/office/powerpoint/2010/main" val="8201172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a:t>
            </a:r>
            <a:r>
              <a:rPr lang="en-US" dirty="0" err="1" smtClean="0"/>
              <a:t>vark</a:t>
            </a:r>
            <a:r>
              <a:rPr lang="en-US" dirty="0" smtClean="0"/>
              <a:t> results</a:t>
            </a:r>
            <a:endParaRPr lang="en-US" dirty="0"/>
          </a:p>
        </p:txBody>
      </p:sp>
      <p:pic>
        <p:nvPicPr>
          <p:cNvPr id="4" name="Content Placeholder 3"/>
          <p:cNvPicPr>
            <a:picLocks noGrp="1" noChangeAspect="1"/>
          </p:cNvPicPr>
          <p:nvPr>
            <p:ph idx="1"/>
          </p:nvPr>
        </p:nvPicPr>
        <p:blipFill>
          <a:blip r:embed="rId2"/>
          <a:srcRect l="-35442" r="-35442"/>
          <a:stretch>
            <a:fillRect/>
          </a:stretch>
        </p:blipFill>
        <p:spPr/>
      </p:pic>
    </p:spTree>
    <p:extLst>
      <p:ext uri="{BB962C8B-B14F-4D97-AF65-F5344CB8AC3E}">
        <p14:creationId xmlns:p14="http://schemas.microsoft.com/office/powerpoint/2010/main" val="36502047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 learn best</a:t>
            </a:r>
            <a:endParaRPr lang="en-US" dirty="0"/>
          </a:p>
        </p:txBody>
      </p:sp>
      <p:pic>
        <p:nvPicPr>
          <p:cNvPr id="4" name="Content Placeholder 3"/>
          <p:cNvPicPr>
            <a:picLocks noGrp="1" noChangeAspect="1"/>
          </p:cNvPicPr>
          <p:nvPr>
            <p:ph idx="1"/>
          </p:nvPr>
        </p:nvPicPr>
        <p:blipFill>
          <a:blip r:embed="rId2"/>
          <a:srcRect l="-66183" r="-66183"/>
          <a:stretch>
            <a:fillRect/>
          </a:stretch>
        </p:blipFill>
        <p:spPr>
          <a:xfrm>
            <a:off x="822325" y="1100138"/>
            <a:ext cx="7521575" cy="3579812"/>
          </a:xfrm>
        </p:spPr>
      </p:pic>
    </p:spTree>
    <p:extLst>
      <p:ext uri="{BB962C8B-B14F-4D97-AF65-F5344CB8AC3E}">
        <p14:creationId xmlns:p14="http://schemas.microsoft.com/office/powerpoint/2010/main" val="2981400315"/>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1443</TotalTime>
  <Words>484</Words>
  <Application>Microsoft Macintosh PowerPoint</Application>
  <PresentationFormat>On-screen Show (4:3)</PresentationFormat>
  <Paragraphs>128</Paragraphs>
  <Slides>29</Slides>
  <Notes>2</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Angles</vt:lpstr>
      <vt:lpstr>Learning Styles in Coaching</vt:lpstr>
      <vt:lpstr>Office! Boat, Café, hotel reception….</vt:lpstr>
      <vt:lpstr>Coaching</vt:lpstr>
      <vt:lpstr>PowerPoint Presentation</vt:lpstr>
      <vt:lpstr>VARK</vt:lpstr>
      <vt:lpstr>VARK</vt:lpstr>
      <vt:lpstr>PowerPoint Presentation</vt:lpstr>
      <vt:lpstr>My vark results</vt:lpstr>
      <vt:lpstr>How I learn best</vt:lpstr>
      <vt:lpstr>Results- 4.10.2010</vt:lpstr>
      <vt:lpstr>Example Course Symmetry </vt:lpstr>
      <vt:lpstr>Long tack Short Tack</vt:lpstr>
      <vt:lpstr>Squads</vt:lpstr>
      <vt:lpstr>Other Character profiling Studies</vt:lpstr>
      <vt:lpstr>MBTI personality type table</vt:lpstr>
      <vt:lpstr>DISC-Shows how we behave</vt:lpstr>
      <vt:lpstr>DISC Model</vt:lpstr>
      <vt:lpstr>PowerPoint Presentation</vt:lpstr>
      <vt:lpstr>Oral! Easiest default feedback</vt:lpstr>
      <vt:lpstr>Sailing coaching Observations</vt:lpstr>
      <vt:lpstr>PowerPoint Presentation</vt:lpstr>
      <vt:lpstr>ipad afloat!</vt:lpstr>
      <vt:lpstr>Hudltechnique</vt:lpstr>
      <vt:lpstr>Remote, reminder</vt:lpstr>
      <vt:lpstr>Remote Coaching</vt:lpstr>
      <vt:lpstr>Good example-reminder!</vt:lpstr>
      <vt:lpstr>Different learning styles, similar potential</vt:lpstr>
      <vt:lpstr>PowerPoint Presentation</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Styles in Coaching</dc:title>
  <dc:creator>Ian Clingan</dc:creator>
  <cp:lastModifiedBy>Ian Clingan</cp:lastModifiedBy>
  <cp:revision>29</cp:revision>
  <dcterms:created xsi:type="dcterms:W3CDTF">2017-12-23T17:50:47Z</dcterms:created>
  <dcterms:modified xsi:type="dcterms:W3CDTF">2018-01-25T10:35:43Z</dcterms:modified>
</cp:coreProperties>
</file>